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</a:lstStyle>
          <a:p>
            <a:pPr/>
            <a:r>
              <a:t>Click to add subtitle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Shape 92"/>
          <p:cNvSpPr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Click to add text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Click to add title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38" name="Shape 38"/>
          <p:cNvSpPr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</a:lstStyle>
          <a:p>
            <a:pPr/>
            <a:r>
              <a:t>Click to add text</a:t>
            </a:r>
          </a:p>
        </p:txBody>
      </p:sp>
      <p:sp>
        <p:nvSpPr>
          <p:cNvPr id="39" name="Shape 39"/>
          <p:cNvSpPr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</a:lstStyle>
          <a:p>
            <a:pPr/>
            <a:r>
              <a:t>Click to add text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Click to add title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Click to add title</a:t>
            </a:r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</a:lstStyle>
          <a:p>
            <a:pPr/>
            <a:r>
              <a:t>Click to add subtitle</a:t>
            </a:r>
          </a:p>
        </p:txBody>
      </p:sp>
      <p:sp>
        <p:nvSpPr>
          <p:cNvPr id="75" name="Shape 75"/>
          <p:cNvSpPr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</a:lstStyle>
          <a:p>
            <a:pPr/>
            <a:r>
              <a:t>Click to add text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gif"/><Relationship Id="rId6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6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2.gif"/><Relationship Id="rId6" Type="http://schemas.openxmlformats.org/officeDocument/2006/relationships/image" Target="../media/image3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-31600" y="0"/>
            <a:ext cx="9144001" cy="5143500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>
            <a:off x="3659099" y="294200"/>
            <a:ext cx="4318493" cy="4567200"/>
          </a:xfrm>
          <a:prstGeom prst="rect">
            <a:avLst/>
          </a:prstGeom>
          <a:solidFill>
            <a:srgbClr val="050238"/>
          </a:solidFill>
          <a:ln>
            <a:solidFill>
              <a:srgbClr val="E5E5E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9" name="Group 139"/>
          <p:cNvGrpSpPr/>
          <p:nvPr/>
        </p:nvGrpSpPr>
        <p:grpSpPr>
          <a:xfrm>
            <a:off x="5218250" y="763375"/>
            <a:ext cx="2709001" cy="1239679"/>
            <a:chOff x="0" y="0"/>
            <a:chExt cx="2708999" cy="1239678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2709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0" y="0"/>
              <a:ext cx="27090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Product &amp; analysis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pic>
        <p:nvPicPr>
          <p:cNvPr id="140" name="image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4700" y="483975"/>
            <a:ext cx="1211401" cy="11766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143" name="Group 143"/>
          <p:cNvGrpSpPr/>
          <p:nvPr/>
        </p:nvGrpSpPr>
        <p:grpSpPr>
          <a:xfrm>
            <a:off x="4201050" y="4396175"/>
            <a:ext cx="623401" cy="583434"/>
            <a:chOff x="0" y="0"/>
            <a:chExt cx="623400" cy="583433"/>
          </a:xfrm>
        </p:grpSpPr>
        <p:sp>
          <p:nvSpPr>
            <p:cNvPr id="141" name="Shape 141"/>
            <p:cNvSpPr/>
            <p:nvPr/>
          </p:nvSpPr>
          <p:spPr>
            <a:xfrm>
              <a:off x="0" y="0"/>
              <a:ext cx="623401" cy="2970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0" y="0"/>
              <a:ext cx="6234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E676"/>
                  </a:solidFill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pic>
        <p:nvPicPr>
          <p:cNvPr id="144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200"/>
            <a:ext cx="5150901" cy="683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roup 247"/>
          <p:cNvGrpSpPr/>
          <p:nvPr/>
        </p:nvGrpSpPr>
        <p:grpSpPr>
          <a:xfrm>
            <a:off x="-349208" y="-46201"/>
            <a:ext cx="9527509" cy="5228102"/>
            <a:chOff x="-295307" y="0"/>
            <a:chExt cx="9527508" cy="5228100"/>
          </a:xfrm>
        </p:grpSpPr>
        <p:sp>
          <p:nvSpPr>
            <p:cNvPr id="245" name="Shape 245"/>
            <p:cNvSpPr/>
            <p:nvPr/>
          </p:nvSpPr>
          <p:spPr>
            <a:xfrm>
              <a:off x="0" y="0"/>
              <a:ext cx="9232201" cy="52281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-295308" y="1297245"/>
              <a:ext cx="9232201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</a:p>
          </p:txBody>
        </p:sp>
      </p:grpSp>
      <p:pic>
        <p:nvPicPr>
          <p:cNvPr id="248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554601"/>
            <a:ext cx="503038" cy="58138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E50A7C"/>
                </a:solidFill>
              </a:defRPr>
            </a:lvl1pPr>
          </a:lstStyle>
          <a:p>
            <a:pPr/>
            <a:r>
              <a:t>  Where should we begin ?</a:t>
            </a:r>
          </a:p>
        </p:txBody>
      </p:sp>
      <p:sp>
        <p:nvSpPr>
          <p:cNvPr id="250" name="Shape 250"/>
          <p:cNvSpPr/>
          <p:nvPr/>
        </p:nvSpPr>
        <p:spPr>
          <a:xfrm>
            <a:off x="2048500" y="1992729"/>
            <a:ext cx="5791837" cy="540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</a:p>
          <a:p>
            <a:pPr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Establish design principles and begin a style guide.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Define your design tokens.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Create or identify an icon set.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Choose languages/frameworks supported.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Create a component library.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Choose a documentation platform.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Write design system documentation.</a:t>
            </a:r>
          </a:p>
          <a:p>
            <a:pPr indent="457200">
              <a:defRPr sz="1800">
                <a:solidFill>
                  <a:srgbClr val="F5F5F5"/>
                </a:solidFill>
              </a:defRPr>
            </a:pPr>
          </a:p>
          <a:p>
            <a:pPr indent="457200">
              <a:defRPr sz="1800">
                <a:solidFill>
                  <a:srgbClr val="F5F5F5"/>
                </a:solidFill>
              </a:defRPr>
            </a:pPr>
            <a:r>
              <a:t> </a:t>
            </a:r>
          </a:p>
          <a:p>
            <a:pPr indent="457200">
              <a:lnSpc>
                <a:spcPct val="115000"/>
              </a:lnSpc>
              <a:spcBef>
                <a:spcPts val="4600"/>
              </a:spcBef>
              <a:defRPr sz="1800">
                <a:solidFill>
                  <a:srgbClr val="F5F5F5"/>
                </a:solidFill>
              </a:defRPr>
            </a:pPr>
          </a:p>
          <a:p>
            <a:pPr indent="457200">
              <a:spcBef>
                <a:spcPts val="4600"/>
              </a:spcBef>
              <a:defRPr sz="1800">
                <a:solidFill>
                  <a:srgbClr val="F5F5F5"/>
                </a:solidFill>
              </a:defRPr>
            </a:pPr>
          </a:p>
          <a:p>
            <a:pPr>
              <a:defRPr sz="1800">
                <a:solidFill>
                  <a:srgbClr val="F5F5F5"/>
                </a:solidFill>
              </a:defRPr>
            </a:pPr>
          </a:p>
        </p:txBody>
      </p:sp>
      <p:pic>
        <p:nvPicPr>
          <p:cNvPr id="251" name="image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9702" y="1700179"/>
            <a:ext cx="7016299" cy="4848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50374-sunglasses-icons-ray-ban-girls-computer-wear-th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3486" y="2436347"/>
            <a:ext cx="765171" cy="765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2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199"/>
            <a:ext cx="5150901" cy="68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-53901" y="-46201"/>
            <a:ext cx="9232202" cy="5228102"/>
          </a:xfrm>
          <a:prstGeom prst="rect">
            <a:avLst/>
          </a:prstGeom>
          <a:solidFill>
            <a:srgbClr val="050238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56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8880" y="1735863"/>
            <a:ext cx="2952901" cy="341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1811" y="-409176"/>
            <a:ext cx="10056367" cy="694882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2233514" y="2807562"/>
            <a:ext cx="2774158" cy="1431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79" y="0"/>
                </a:moveTo>
                <a:cubicBezTo>
                  <a:pt x="2853" y="0"/>
                  <a:pt x="2506" y="672"/>
                  <a:pt x="2506" y="1498"/>
                </a:cubicBezTo>
                <a:lnTo>
                  <a:pt x="2506" y="11159"/>
                </a:lnTo>
                <a:lnTo>
                  <a:pt x="0" y="14148"/>
                </a:lnTo>
                <a:lnTo>
                  <a:pt x="2506" y="17137"/>
                </a:lnTo>
                <a:lnTo>
                  <a:pt x="2506" y="20102"/>
                </a:lnTo>
                <a:cubicBezTo>
                  <a:pt x="2506" y="20928"/>
                  <a:pt x="2853" y="21600"/>
                  <a:pt x="3279" y="21600"/>
                </a:cubicBezTo>
                <a:lnTo>
                  <a:pt x="20827" y="21600"/>
                </a:lnTo>
                <a:cubicBezTo>
                  <a:pt x="21254" y="21600"/>
                  <a:pt x="21600" y="20928"/>
                  <a:pt x="21600" y="20102"/>
                </a:cubicBezTo>
                <a:lnTo>
                  <a:pt x="21600" y="1498"/>
                </a:lnTo>
                <a:cubicBezTo>
                  <a:pt x="21600" y="672"/>
                  <a:pt x="21254" y="0"/>
                  <a:pt x="20827" y="0"/>
                </a:cubicBezTo>
                <a:lnTo>
                  <a:pt x="3279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F5F5F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3395152" y="2681463"/>
            <a:ext cx="1773361" cy="1607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50238"/>
                </a:solidFill>
              </a:defRPr>
            </a:pPr>
            <a:r>
              <a:t>        </a:t>
            </a:r>
            <a:r>
              <a:rPr sz="2000">
                <a:solidFill>
                  <a:srgbClr val="E50A7C"/>
                </a:solidFill>
              </a:rPr>
              <a:t>Productivity</a:t>
            </a:r>
            <a:endParaRPr sz="2000">
              <a:solidFill>
                <a:srgbClr val="E50A7C"/>
              </a:solidFill>
            </a:endParaRPr>
          </a:p>
          <a:p>
            <a:pPr>
              <a:defRPr sz="2400">
                <a:solidFill>
                  <a:srgbClr val="050238"/>
                </a:solidFill>
              </a:defRPr>
            </a:pPr>
            <a:r>
              <a:rPr sz="2000">
                <a:solidFill>
                  <a:srgbClr val="E50A7C"/>
                </a:solidFill>
              </a:rPr>
              <a:t>&amp;</a:t>
            </a:r>
            <a:endParaRPr sz="2000">
              <a:solidFill>
                <a:srgbClr val="E50A7C"/>
              </a:solidFill>
            </a:endParaRP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Consistency</a:t>
            </a:r>
            <a:endParaRPr>
              <a:solidFill>
                <a:srgbClr val="050238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1946177" y="1096885"/>
            <a:ext cx="3298032" cy="15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5" y="0"/>
                </a:moveTo>
                <a:cubicBezTo>
                  <a:pt x="293" y="0"/>
                  <a:pt x="0" y="620"/>
                  <a:pt x="0" y="1384"/>
                </a:cubicBezTo>
                <a:lnTo>
                  <a:pt x="0" y="16333"/>
                </a:lnTo>
                <a:cubicBezTo>
                  <a:pt x="0" y="17097"/>
                  <a:pt x="293" y="17717"/>
                  <a:pt x="655" y="17717"/>
                </a:cubicBezTo>
                <a:lnTo>
                  <a:pt x="1430" y="17717"/>
                </a:lnTo>
                <a:lnTo>
                  <a:pt x="2737" y="21600"/>
                </a:lnTo>
                <a:lnTo>
                  <a:pt x="4044" y="17717"/>
                </a:lnTo>
                <a:lnTo>
                  <a:pt x="20945" y="17717"/>
                </a:lnTo>
                <a:cubicBezTo>
                  <a:pt x="21307" y="17717"/>
                  <a:pt x="21600" y="17097"/>
                  <a:pt x="21600" y="16333"/>
                </a:cubicBezTo>
                <a:lnTo>
                  <a:pt x="21600" y="1384"/>
                </a:lnTo>
                <a:cubicBezTo>
                  <a:pt x="21600" y="620"/>
                  <a:pt x="21307" y="0"/>
                  <a:pt x="20945" y="0"/>
                </a:cubicBezTo>
                <a:lnTo>
                  <a:pt x="655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F5F5F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000">
                <a:solidFill>
                  <a:srgbClr val="E50A7C"/>
                </a:solidFill>
              </a:defRPr>
            </a:lvl1pPr>
          </a:lstStyle>
          <a:p>
            <a:pPr/>
            <a:r>
              <a:t>          Lean Design System </a:t>
            </a:r>
          </a:p>
        </p:txBody>
      </p:sp>
      <p:pic>
        <p:nvPicPr>
          <p:cNvPr id="261" name="foco-gif-animado-7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26818" y="1427478"/>
            <a:ext cx="424141" cy="57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co-gif-animado-7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7247" y="3125768"/>
            <a:ext cx="502674" cy="683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50374-sunglasses-icons-ray-ban-girls-computer-wear-th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2085" y="761378"/>
            <a:ext cx="941541" cy="941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200"/>
            <a:ext cx="5150901" cy="683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Group 268"/>
          <p:cNvGrpSpPr/>
          <p:nvPr/>
        </p:nvGrpSpPr>
        <p:grpSpPr>
          <a:xfrm>
            <a:off x="-53901" y="-46201"/>
            <a:ext cx="9232202" cy="5228102"/>
            <a:chOff x="0" y="0"/>
            <a:chExt cx="9232200" cy="5228100"/>
          </a:xfrm>
        </p:grpSpPr>
        <p:sp>
          <p:nvSpPr>
            <p:cNvPr id="266" name="Shape 266"/>
            <p:cNvSpPr/>
            <p:nvPr/>
          </p:nvSpPr>
          <p:spPr>
            <a:xfrm>
              <a:off x="0" y="0"/>
              <a:ext cx="9232201" cy="5228101"/>
            </a:xfrm>
            <a:prstGeom prst="rect">
              <a:avLst/>
            </a:prstGeom>
            <a:solidFill>
              <a:srgbClr val="050238"/>
            </a:solidFill>
            <a:ln w="25400" cap="flat">
              <a:solidFill>
                <a:srgbClr val="0C067C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5F5F5"/>
                  </a:solidFill>
                </a:defRPr>
              </a:pPr>
              <a:r>
                <a:t>        </a:t>
              </a: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  <a:p>
              <a:pPr>
                <a:defRPr sz="1800">
                  <a:solidFill>
                    <a:srgbClr val="F5F5F5"/>
                  </a:solidFill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679190" y="2579005"/>
              <a:ext cx="5957439" cy="1150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solidFill>
                    <a:srgbClr val="F5F5F5"/>
                  </a:solidFill>
                </a:defRPr>
              </a:pPr>
              <a:r>
                <a:t>Essentially, we are going to put the minimum amount of   </a:t>
              </a:r>
            </a:p>
            <a:p>
              <a:pPr>
                <a:defRPr sz="1800">
                  <a:solidFill>
                    <a:srgbClr val="F5F5F5"/>
                  </a:solidFill>
                </a:defRPr>
              </a:pPr>
              <a:r>
                <a:t>constraints that our design framework needs together.</a:t>
              </a:r>
              <a:br/>
              <a:r>
                <a:t>There are three main areas that we need to cover :</a:t>
              </a:r>
            </a:p>
            <a:p>
              <a:pPr>
                <a:defRPr b="1" sz="1800">
                  <a:solidFill>
                    <a:srgbClr val="F5F5F5"/>
                  </a:solidFill>
                </a:defRPr>
              </a:pPr>
              <a:r>
                <a:t>Colors, Typography and Spacing </a:t>
              </a:r>
            </a:p>
          </p:txBody>
        </p:sp>
      </p:grpSp>
      <p:pic>
        <p:nvPicPr>
          <p:cNvPr id="269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726030" y="1116071"/>
            <a:ext cx="291505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E50A7C"/>
                </a:solidFill>
              </a:defRPr>
            </a:lvl1pPr>
          </a:lstStyle>
          <a:p>
            <a:pPr/>
            <a:r>
              <a:t>  Lean Design System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000">
                <a:solidFill>
                  <a:srgbClr val="E50A7C"/>
                </a:solidFill>
              </a:defRPr>
            </a:lvl1pPr>
          </a:lstStyle>
          <a:p>
            <a:pPr/>
            <a:r>
              <a:t>  Colors, Typography and Spacing </a:t>
            </a:r>
          </a:p>
        </p:txBody>
      </p:sp>
      <p:sp>
        <p:nvSpPr>
          <p:cNvPr id="275" name="Shape 275"/>
          <p:cNvSpPr/>
          <p:nvPr/>
        </p:nvSpPr>
        <p:spPr>
          <a:xfrm>
            <a:off x="1590617" y="2411210"/>
            <a:ext cx="3249164" cy="2432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const 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colors: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primary: 'hsl(211, 28%, 50%)',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primaryLight: 'hsl(211, 28%, 80%)',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primaryDark: 'hsl(211, 28%, 20%)’,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  grey: '#65737e',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greyLight: '#c0c5ce',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greyDark: '#343d46',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},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</p:txBody>
      </p:sp>
      <p:pic>
        <p:nvPicPr>
          <p:cNvPr id="276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5032317" y="2182610"/>
            <a:ext cx="3897261" cy="28389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// colors ...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fonts: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sansSerif: '"Montserrat", sans-serif',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fontSizeBase: '1rem',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fontSizeSmall: '0.875rem',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fontSizeSmallest: '0.75rem',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fontSizeMedium: '1.5rem',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fontSizeLarge: '1.875rem',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fontSizeLargest: '2rem',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},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// spacing ...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80" name="Atoms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45" y="2332273"/>
            <a:ext cx="6285448" cy="143328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4483888" y="255433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82" name="Shape 282"/>
          <p:cNvSpPr/>
          <p:nvPr/>
        </p:nvSpPr>
        <p:spPr>
          <a:xfrm>
            <a:off x="1541795" y="3517560"/>
            <a:ext cx="519123" cy="288825"/>
          </a:xfrm>
          <a:prstGeom prst="rect">
            <a:avLst/>
          </a:prstGeom>
          <a:solidFill>
            <a:srgbClr val="050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22C7FC"/>
                </a:solidFill>
              </a:defRPr>
            </a:lvl1pPr>
          </a:lstStyle>
          <a:p>
            <a:pPr/>
            <a:r>
              <a:t>Atom</a:t>
            </a:r>
          </a:p>
        </p:txBody>
      </p:sp>
      <p:sp>
        <p:nvSpPr>
          <p:cNvPr id="283" name="Shape 283"/>
          <p:cNvSpPr/>
          <p:nvPr/>
        </p:nvSpPr>
        <p:spPr>
          <a:xfrm>
            <a:off x="2710195" y="3517560"/>
            <a:ext cx="953987" cy="492025"/>
          </a:xfrm>
          <a:prstGeom prst="rect">
            <a:avLst/>
          </a:prstGeom>
          <a:solidFill>
            <a:srgbClr val="050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22C7FC"/>
                </a:solidFill>
              </a:defRPr>
            </a:lvl1pPr>
          </a:lstStyle>
          <a:p>
            <a:pPr/>
            <a:r>
              <a:t>Molecules</a:t>
            </a:r>
          </a:p>
        </p:txBody>
      </p:sp>
      <p:sp>
        <p:nvSpPr>
          <p:cNvPr id="284" name="Shape 284"/>
          <p:cNvSpPr/>
          <p:nvPr/>
        </p:nvSpPr>
        <p:spPr>
          <a:xfrm>
            <a:off x="4056395" y="3530260"/>
            <a:ext cx="1013109" cy="695225"/>
          </a:xfrm>
          <a:prstGeom prst="rect">
            <a:avLst/>
          </a:prstGeom>
          <a:solidFill>
            <a:srgbClr val="050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22C7FC"/>
                </a:solidFill>
              </a:defRPr>
            </a:pPr>
            <a:r>
              <a:t>Organisms</a:t>
            </a:r>
          </a:p>
          <a:p>
            <a:pPr>
              <a:defRPr>
                <a:solidFill>
                  <a:srgbClr val="22C7FC"/>
                </a:solidFill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5411646" y="3570338"/>
            <a:ext cx="963883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22C7FC"/>
                </a:solidFill>
              </a:defRPr>
            </a:pPr>
            <a:r>
              <a:t>Templates</a:t>
            </a:r>
          </a:p>
          <a:p>
            <a:pPr>
              <a:defRPr>
                <a:solidFill>
                  <a:srgbClr val="22C7FC"/>
                </a:solidFill>
              </a:defRPr>
            </a:pPr>
          </a:p>
          <a:p>
            <a:pPr>
              <a:defRPr>
                <a:solidFill>
                  <a:srgbClr val="22C7FC"/>
                </a:solidFill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6910246" y="3608438"/>
            <a:ext cx="657682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22C7FC"/>
                </a:solidFill>
              </a:defRPr>
            </a:pPr>
            <a:r>
              <a:t>Pages</a:t>
            </a:r>
          </a:p>
          <a:p>
            <a:pPr>
              <a:defRPr>
                <a:solidFill>
                  <a:srgbClr val="22C7FC"/>
                </a:solidFill>
              </a:defRPr>
            </a:pPr>
          </a:p>
          <a:p>
            <a:pPr>
              <a:defRPr>
                <a:solidFill>
                  <a:srgbClr val="22C7FC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E50A7C"/>
                </a:solidFill>
              </a:defRPr>
            </a:lvl1pPr>
          </a:lstStyle>
          <a:p>
            <a:pPr/>
            <a:r>
              <a:t>  Design System</a:t>
            </a:r>
          </a:p>
        </p:txBody>
      </p:sp>
      <p:pic>
        <p:nvPicPr>
          <p:cNvPr id="288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8367949" y="4237454"/>
            <a:ext cx="777446" cy="898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91" name="21db1f70-0430-11e8-a9cf-d11a3ef17d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1100" y="1014570"/>
            <a:ext cx="1506380" cy="15063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2433006" y="3062338"/>
            <a:ext cx="4342840" cy="54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Visual primitives for the </a:t>
            </a:r>
            <a:r>
              <a:rPr b="1"/>
              <a:t>component age.</a:t>
            </a:r>
          </a:p>
        </p:txBody>
      </p:sp>
      <p:sp>
        <p:nvSpPr>
          <p:cNvPr id="293" name="Shape 293"/>
          <p:cNvSpPr/>
          <p:nvPr/>
        </p:nvSpPr>
        <p:spPr>
          <a:xfrm>
            <a:off x="1727253" y="3492995"/>
            <a:ext cx="607575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5F5F5"/>
                </a:solidFill>
              </a:defRPr>
            </a:lvl1pPr>
          </a:lstStyle>
          <a:p>
            <a:pPr/>
            <a:r>
              <a:t>Use the best bits of ES6 and CSS to style your apps without stress 💅</a:t>
            </a:r>
          </a:p>
        </p:txBody>
      </p:sp>
      <p:pic>
        <p:nvPicPr>
          <p:cNvPr id="294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000">
                <a:solidFill>
                  <a:srgbClr val="E50A7C"/>
                </a:solidFill>
              </a:defRPr>
            </a:lvl1pPr>
          </a:lstStyle>
          <a:p>
            <a:pPr/>
            <a:r>
              <a:t>  Adapting based on props </a:t>
            </a:r>
          </a:p>
        </p:txBody>
      </p:sp>
      <p:sp>
        <p:nvSpPr>
          <p:cNvPr id="298" name="Shape 298"/>
          <p:cNvSpPr/>
          <p:nvPr/>
        </p:nvSpPr>
        <p:spPr>
          <a:xfrm>
            <a:off x="1984317" y="2436610"/>
            <a:ext cx="3657142" cy="10101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 disabled/&gt;</a:t>
            </a:r>
          </a:p>
        </p:txBody>
      </p:sp>
      <p:pic>
        <p:nvPicPr>
          <p:cNvPr id="299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  <a:r>
              <a:t>  Remove the mapping between</a:t>
            </a: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  styles and components</a:t>
            </a:r>
          </a:p>
        </p:txBody>
      </p:sp>
      <p:sp>
        <p:nvSpPr>
          <p:cNvPr id="303" name="Shape 303"/>
          <p:cNvSpPr/>
          <p:nvPr/>
        </p:nvSpPr>
        <p:spPr>
          <a:xfrm>
            <a:off x="1984317" y="2436610"/>
            <a:ext cx="3657142" cy="10101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 disabled/&gt;</a:t>
            </a:r>
          </a:p>
        </p:txBody>
      </p:sp>
      <p:sp>
        <p:nvSpPr>
          <p:cNvPr id="304" name="Shape 304"/>
          <p:cNvSpPr/>
          <p:nvPr/>
        </p:nvSpPr>
        <p:spPr>
          <a:xfrm>
            <a:off x="1988844" y="3560325"/>
            <a:ext cx="3648089" cy="1035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className = ‘normal’/&gt;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className = ‘default disabled’/&gt;</a:t>
            </a:r>
          </a:p>
        </p:txBody>
      </p:sp>
      <p:pic>
        <p:nvPicPr>
          <p:cNvPr id="305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000">
                <a:solidFill>
                  <a:srgbClr val="E50A7C"/>
                </a:solidFill>
              </a:defRPr>
            </a:lvl1pPr>
          </a:lstStyle>
          <a:p>
            <a:pPr/>
            <a:r>
              <a:t>  Props Passing</a:t>
            </a:r>
          </a:p>
        </p:txBody>
      </p:sp>
      <p:sp>
        <p:nvSpPr>
          <p:cNvPr id="309" name="Shape 309"/>
          <p:cNvSpPr/>
          <p:nvPr/>
        </p:nvSpPr>
        <p:spPr>
          <a:xfrm>
            <a:off x="1984317" y="2436610"/>
            <a:ext cx="3657142" cy="10101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‘normal’ disabled/&gt;</a:t>
            </a:r>
          </a:p>
        </p:txBody>
      </p:sp>
      <p:sp>
        <p:nvSpPr>
          <p:cNvPr id="310" name="Shape 310"/>
          <p:cNvSpPr/>
          <p:nvPr/>
        </p:nvSpPr>
        <p:spPr>
          <a:xfrm>
            <a:off x="1988844" y="3560325"/>
            <a:ext cx="3648089" cy="1035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4300" tIns="114300" rIns="114300" bIns="114300">
            <a:spAutoFit/>
          </a:bodyPr>
          <a:lstStyle/>
          <a:p>
            <a:pPr>
              <a:defRPr>
                <a:solidFill>
                  <a:srgbClr val="F5F5F5">
                    <a:alpha val="29751"/>
                  </a:srgbClr>
                </a:solidFill>
              </a:defRPr>
            </a:pPr>
          </a:p>
          <a:p>
            <a:pPr>
              <a:defRPr>
                <a:solidFill>
                  <a:srgbClr val="F5F5F5">
                    <a:alpha val="29751"/>
                  </a:srgbClr>
                </a:solidFill>
              </a:defRPr>
            </a:pPr>
            <a:r>
              <a:t>&lt;Button className = ‘normal’/&gt;</a:t>
            </a:r>
          </a:p>
          <a:p>
            <a:pPr>
              <a:defRPr>
                <a:solidFill>
                  <a:srgbClr val="F5F5F5">
                    <a:alpha val="29751"/>
                  </a:srgbClr>
                </a:solidFill>
              </a:defRPr>
            </a:pPr>
            <a:r>
              <a:t>&lt;Button className = ‘default disabled’/&gt;</a:t>
            </a:r>
          </a:p>
        </p:txBody>
      </p:sp>
      <p:sp>
        <p:nvSpPr>
          <p:cNvPr id="311" name="Shape 311"/>
          <p:cNvSpPr/>
          <p:nvPr/>
        </p:nvSpPr>
        <p:spPr>
          <a:xfrm>
            <a:off x="6027384" y="749303"/>
            <a:ext cx="2788444" cy="136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03" y="0"/>
                </a:moveTo>
                <a:cubicBezTo>
                  <a:pt x="1215" y="0"/>
                  <a:pt x="981" y="480"/>
                  <a:pt x="981" y="1069"/>
                </a:cubicBezTo>
                <a:lnTo>
                  <a:pt x="981" y="16376"/>
                </a:lnTo>
                <a:lnTo>
                  <a:pt x="0" y="21600"/>
                </a:lnTo>
                <a:lnTo>
                  <a:pt x="7732" y="20380"/>
                </a:lnTo>
                <a:lnTo>
                  <a:pt x="21080" y="20380"/>
                </a:lnTo>
                <a:cubicBezTo>
                  <a:pt x="21369" y="20380"/>
                  <a:pt x="21600" y="19901"/>
                  <a:pt x="21600" y="19312"/>
                </a:cubicBezTo>
                <a:lnTo>
                  <a:pt x="21600" y="1069"/>
                </a:lnTo>
                <a:cubicBezTo>
                  <a:pt x="21600" y="480"/>
                  <a:pt x="21369" y="0"/>
                  <a:pt x="21080" y="0"/>
                </a:cubicBezTo>
                <a:lnTo>
                  <a:pt x="1503" y="0"/>
                </a:lnTo>
                <a:close/>
              </a:path>
            </a:pathLst>
          </a:custGeom>
          <a:solidFill>
            <a:srgbClr val="0C076C"/>
          </a:solidFill>
          <a:ln w="25400">
            <a:solidFill>
              <a:srgbClr val="0C067C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pPr>
              <a:defRPr>
                <a:solidFill>
                  <a:srgbClr val="F5F5F5"/>
                </a:solidFill>
              </a:defRPr>
            </a:pPr>
            <a:r>
              <a:t>&lt;Button 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type = ‘normal’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type = ‘default’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normal default/&gt;</a:t>
            </a:r>
          </a:p>
        </p:txBody>
      </p:sp>
      <p:pic>
        <p:nvPicPr>
          <p:cNvPr id="312" name="checkmark-icon-transparent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013" y="1016523"/>
            <a:ext cx="336636" cy="350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s__1_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7948" y="1623984"/>
            <a:ext cx="414766" cy="29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800">
                <a:solidFill>
                  <a:srgbClr val="F5F5F5"/>
                </a:solidFill>
              </a:defRPr>
            </a:pPr>
          </a:p>
          <a:p>
            <a:pPr>
              <a:defRPr sz="1800">
                <a:solidFill>
                  <a:srgbClr val="E50A7C"/>
                </a:solidFill>
              </a:defRPr>
            </a:pPr>
            <a:r>
              <a:t>  Actual CSS</a:t>
            </a:r>
          </a:p>
        </p:txBody>
      </p:sp>
      <p:sp>
        <p:nvSpPr>
          <p:cNvPr id="318" name="Shape 318"/>
          <p:cNvSpPr/>
          <p:nvPr/>
        </p:nvSpPr>
        <p:spPr>
          <a:xfrm>
            <a:off x="1984317" y="2436610"/>
            <a:ext cx="3657142" cy="22293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 import styled from ‘styled-components’;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const Button = styled.button`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color: #F5F5F5;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font-size: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`;</a:t>
            </a:r>
          </a:p>
        </p:txBody>
      </p:sp>
      <p:pic>
        <p:nvPicPr>
          <p:cNvPr id="319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1398-06-06 at 20.03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1362" y="3388384"/>
            <a:ext cx="1190489" cy="311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3659099" y="294200"/>
            <a:ext cx="4318493" cy="4567200"/>
          </a:xfrm>
          <a:prstGeom prst="rect">
            <a:avLst/>
          </a:prstGeom>
          <a:solidFill>
            <a:srgbClr val="050238"/>
          </a:solidFill>
          <a:ln>
            <a:solidFill>
              <a:srgbClr val="E5E5E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0" name="Group 150"/>
          <p:cNvGrpSpPr/>
          <p:nvPr/>
        </p:nvGrpSpPr>
        <p:grpSpPr>
          <a:xfrm>
            <a:off x="5218250" y="763375"/>
            <a:ext cx="2709001" cy="1239679"/>
            <a:chOff x="0" y="0"/>
            <a:chExt cx="2708999" cy="1239678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2709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0"/>
              <a:ext cx="27090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Product &amp; analysis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5205550" y="2046950"/>
            <a:ext cx="1506601" cy="1239679"/>
            <a:chOff x="0" y="0"/>
            <a:chExt cx="1506599" cy="1239678"/>
          </a:xfrm>
        </p:grpSpPr>
        <p:sp>
          <p:nvSpPr>
            <p:cNvPr id="151" name="Shape 151"/>
            <p:cNvSpPr/>
            <p:nvPr/>
          </p:nvSpPr>
          <p:spPr>
            <a:xfrm>
              <a:off x="0" y="0"/>
              <a:ext cx="15066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0" y="0"/>
              <a:ext cx="15066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Designer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pic>
        <p:nvPicPr>
          <p:cNvPr id="154" name="image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4700" y="483975"/>
            <a:ext cx="1211401" cy="11766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5" name="image3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5254" y="1808548"/>
            <a:ext cx="1231692" cy="10739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" name="Group 158"/>
          <p:cNvGrpSpPr/>
          <p:nvPr/>
        </p:nvGrpSpPr>
        <p:grpSpPr>
          <a:xfrm>
            <a:off x="4201050" y="4396175"/>
            <a:ext cx="623401" cy="583434"/>
            <a:chOff x="0" y="0"/>
            <a:chExt cx="623400" cy="583433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623401" cy="2970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0"/>
              <a:ext cx="6234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E676"/>
                  </a:solidFill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sp>
        <p:nvSpPr>
          <p:cNvPr id="159" name="Shape 159"/>
          <p:cNvSpPr/>
          <p:nvPr/>
        </p:nvSpPr>
        <p:spPr>
          <a:xfrm>
            <a:off x="5948419" y="1449330"/>
            <a:ext cx="1" cy="5834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60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1984317" y="1814310"/>
            <a:ext cx="3657142" cy="28389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 import styled from ‘styled-components’;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const Wrapper = styled.div`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#FFF;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&gt; div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color: #FFF;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background: #33FF66;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</a:t>
            </a:r>
            <a:r>
              <a:rPr>
                <a:solidFill>
                  <a:srgbClr val="E50A7C"/>
                </a:solidFill>
              </a:rPr>
              <a:t>  @media (max-width: 400px)</a:t>
            </a:r>
            <a:r>
              <a:t>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       background: #FF0000;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`;</a:t>
            </a:r>
          </a:p>
        </p:txBody>
      </p:sp>
      <p:pic>
        <p:nvPicPr>
          <p:cNvPr id="324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33433971-b8fa29cc-d5ab-11e7-99ca-523035754f07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6352" y="2339855"/>
            <a:ext cx="2594327" cy="1940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1984317" y="2436610"/>
            <a:ext cx="4830711" cy="22293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 import styled from ‘styled-components’;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const Button = styled.button`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color: ${props =&gt; props.primary ? ‘#F5F5F5’ : #333333’ ;}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font-size: ${props =&gt;props.theme.fonts.fontSizeMedium};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${props =&gt; props.theme.colors.primary};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`;</a:t>
            </a:r>
          </a:p>
        </p:txBody>
      </p:sp>
      <p:pic>
        <p:nvPicPr>
          <p:cNvPr id="329" name="Screen Shot 1398-06-06 at 20.0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62" y="3388384"/>
            <a:ext cx="1190489" cy="311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1398-06-06 at 20.13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4758" y="3863475"/>
            <a:ext cx="1203697" cy="35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984317" y="2436610"/>
            <a:ext cx="4830711" cy="2432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 import styled from ‘styled-components’;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const Button = styled.button`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color: #F5F5F5;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${props =&gt; props.hideWidget &amp;&amp; 'display : none'};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font-size: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`;</a:t>
            </a:r>
          </a:p>
        </p:txBody>
      </p:sp>
      <p:pic>
        <p:nvPicPr>
          <p:cNvPr id="335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6012110" y="608210"/>
            <a:ext cx="2984501" cy="1642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7" y="0"/>
                </a:moveTo>
                <a:cubicBezTo>
                  <a:pt x="1679" y="0"/>
                  <a:pt x="1462" y="395"/>
                  <a:pt x="1462" y="882"/>
                </a:cubicBezTo>
                <a:lnTo>
                  <a:pt x="1462" y="13593"/>
                </a:lnTo>
                <a:lnTo>
                  <a:pt x="0" y="21600"/>
                </a:lnTo>
                <a:lnTo>
                  <a:pt x="3226" y="18045"/>
                </a:lnTo>
                <a:lnTo>
                  <a:pt x="21115" y="18045"/>
                </a:lnTo>
                <a:cubicBezTo>
                  <a:pt x="21383" y="18045"/>
                  <a:pt x="21600" y="17650"/>
                  <a:pt x="21600" y="17163"/>
                </a:cubicBezTo>
                <a:lnTo>
                  <a:pt x="21600" y="882"/>
                </a:lnTo>
                <a:cubicBezTo>
                  <a:pt x="21600" y="395"/>
                  <a:pt x="21383" y="0"/>
                  <a:pt x="21115" y="0"/>
                </a:cubicBezTo>
                <a:lnTo>
                  <a:pt x="1947" y="0"/>
                </a:lnTo>
                <a:close/>
              </a:path>
            </a:pathLst>
          </a:custGeom>
          <a:solidFill>
            <a:srgbClr val="0C067C"/>
          </a:solidFill>
          <a:ln w="25400">
            <a:solidFill>
              <a:srgbClr val="0C067C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6403917" y="600205"/>
            <a:ext cx="2461407" cy="1416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‘default’/&gt;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&lt;Button type = ‘primary’    hideWidget/&gt;</a:t>
            </a:r>
          </a:p>
        </p:txBody>
      </p:sp>
      <p:pic>
        <p:nvPicPr>
          <p:cNvPr id="338" name="Screen Shot 1398-06-06 at 20.13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4759" y="3863475"/>
            <a:ext cx="1203696" cy="35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1984317" y="2436610"/>
            <a:ext cx="4830711" cy="22293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 import styled from ‘styled-components’;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const Button = styled.button`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color: ${props =&gt; props.primary ? ‘#F5F5F5’ : #333333’ ;}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font-size: ${props =&gt;props.theme.fonts.fontSizeMedium};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background: ${props =&gt; props.theme.colors.primary};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`;</a:t>
            </a:r>
          </a:p>
        </p:txBody>
      </p:sp>
      <p:pic>
        <p:nvPicPr>
          <p:cNvPr id="342" name="Screen Shot 1398-06-06 at 20.0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62" y="3388384"/>
            <a:ext cx="1190489" cy="311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1398-06-06 at 20.13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4759" y="3863475"/>
            <a:ext cx="1203696" cy="35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000">
                <a:solidFill>
                  <a:srgbClr val="E50A7C"/>
                </a:solidFill>
              </a:defRPr>
            </a:lvl1pPr>
          </a:lstStyle>
          <a:p>
            <a:pPr/>
            <a:r>
              <a:t>  Colors, Typography and Spacing </a:t>
            </a:r>
          </a:p>
        </p:txBody>
      </p:sp>
      <p:sp>
        <p:nvSpPr>
          <p:cNvPr id="348" name="Shape 348"/>
          <p:cNvSpPr/>
          <p:nvPr/>
        </p:nvSpPr>
        <p:spPr>
          <a:xfrm>
            <a:off x="1590617" y="2411210"/>
            <a:ext cx="3249164" cy="2432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 const 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colors: {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  primary: 'hsl(211, 28%, 50%)',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primaryLight: 'hsl(211, 28%, 80%)',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primaryDark: 'hsl(211, 28%, 20%)’,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  <a:p>
            <a:pPr>
              <a:defRPr>
                <a:solidFill>
                  <a:srgbClr val="F5F5F5"/>
                </a:solidFill>
              </a:defRPr>
            </a:pPr>
            <a:r>
              <a:t>    grey: '#65737e',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greyLight: '#c0c5ce',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greyDark: '#343d46',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},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</p:txBody>
      </p:sp>
      <p:pic>
        <p:nvPicPr>
          <p:cNvPr id="349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5032317" y="2182610"/>
            <a:ext cx="3897261" cy="28389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// colors ...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fonts: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sansSerif: '"Montserrat", sans-serif',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fontSizeBase: '1rem',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fontSizeSmall: '0.875rem',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fontSizeSmallest: '0.75rem',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  fontSizeMedium: '1.5rem',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fontSizeLarge: '1.875rem',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fontSizeLargest: '2rem',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},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// spacing ...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  <a:r>
              <a:t>   </a:t>
            </a: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  Power of JavaScript</a:t>
            </a:r>
          </a:p>
        </p:txBody>
      </p:sp>
      <p:sp>
        <p:nvSpPr>
          <p:cNvPr id="354" name="Shape 354"/>
          <p:cNvSpPr/>
          <p:nvPr/>
        </p:nvSpPr>
        <p:spPr>
          <a:xfrm>
            <a:off x="1984317" y="2436610"/>
            <a:ext cx="4983561" cy="10101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getTheme = themeProp =&gt; ...styleProps =&gt; props =&gt;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styleProps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.map(prop =&gt; props.theme[themeProp][prop])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  .join(' ')</a:t>
            </a:r>
          </a:p>
        </p:txBody>
      </p:sp>
      <p:pic>
        <p:nvPicPr>
          <p:cNvPr id="355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984317" y="3636940"/>
            <a:ext cx="4983561" cy="1213385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Button = styled.div`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background: ${color('primary')};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font-size: ${font('fontSizeMedium')}};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padding: ${spacing('xs', 'sm')};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  <a:r>
              <a:t>   </a:t>
            </a: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  Theme Provider</a:t>
            </a:r>
          </a:p>
        </p:txBody>
      </p:sp>
      <p:sp>
        <p:nvSpPr>
          <p:cNvPr id="360" name="Shape 360"/>
          <p:cNvSpPr/>
          <p:nvPr/>
        </p:nvSpPr>
        <p:spPr>
          <a:xfrm>
            <a:off x="1984317" y="2436610"/>
            <a:ext cx="3621582" cy="1416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darkTheme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primary: #666;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goldTheme = {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 primary: #f3f;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}</a:t>
            </a:r>
          </a:p>
        </p:txBody>
      </p:sp>
      <p:pic>
        <p:nvPicPr>
          <p:cNvPr id="361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1984317" y="3998710"/>
            <a:ext cx="3621582" cy="8069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&lt;ThemeProvider theme = {darkTheme}&gt;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 &lt;Button&gt; Click Me &lt;/Button/&gt;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&lt;ThemeProvider/&gt;</a:t>
            </a:r>
          </a:p>
        </p:txBody>
      </p:sp>
      <p:sp>
        <p:nvSpPr>
          <p:cNvPr id="363" name="Shape 363"/>
          <p:cNvSpPr/>
          <p:nvPr/>
        </p:nvSpPr>
        <p:spPr>
          <a:xfrm>
            <a:off x="6921500" y="3267024"/>
            <a:ext cx="1270000" cy="42232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18181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689051" y="624832"/>
            <a:ext cx="4958161" cy="1604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10"/>
                  <a:pt x="0" y="1363"/>
                </a:cubicBezTo>
                <a:lnTo>
                  <a:pt x="0" y="16481"/>
                </a:lnTo>
                <a:cubicBezTo>
                  <a:pt x="0" y="17233"/>
                  <a:pt x="197" y="17843"/>
                  <a:pt x="441" y="17843"/>
                </a:cubicBezTo>
                <a:lnTo>
                  <a:pt x="19572" y="17843"/>
                </a:lnTo>
                <a:lnTo>
                  <a:pt x="20424" y="21600"/>
                </a:lnTo>
                <a:lnTo>
                  <a:pt x="21296" y="17758"/>
                </a:lnTo>
                <a:cubicBezTo>
                  <a:pt x="21471" y="17578"/>
                  <a:pt x="21600" y="17083"/>
                  <a:pt x="21600" y="16481"/>
                </a:cubicBezTo>
                <a:lnTo>
                  <a:pt x="21600" y="1363"/>
                </a:lnTo>
                <a:cubicBezTo>
                  <a:pt x="21600" y="610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  <a:r>
              <a:t>   </a:t>
            </a: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  Notice :</a:t>
            </a:r>
          </a:p>
        </p:txBody>
      </p:sp>
      <p:sp>
        <p:nvSpPr>
          <p:cNvPr id="367" name="Shape 367"/>
          <p:cNvSpPr/>
          <p:nvPr/>
        </p:nvSpPr>
        <p:spPr>
          <a:xfrm>
            <a:off x="1984317" y="2436610"/>
            <a:ext cx="3302792" cy="2432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Button = styled.button</a:t>
            </a:r>
            <a:r>
              <a:rPr>
                <a:solidFill>
                  <a:srgbClr val="E50A7C"/>
                </a:solidFill>
              </a:rPr>
              <a:t>`</a:t>
            </a:r>
            <a:endParaRPr>
              <a:solidFill>
                <a:srgbClr val="E50A7C"/>
              </a:solidFill>
            </a:endParaRPr>
          </a:p>
          <a:p>
            <a:pPr>
              <a:defRPr>
                <a:solidFill>
                  <a:srgbClr val="F5F5F5"/>
                </a:solidFill>
              </a:defRPr>
            </a:pPr>
            <a:r>
              <a:t>  color: ${props =&gt; props.primary ? ‘#F5F5F5’ : #333333’ ;}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font-size: ${props =&gt;props.theme.fonts.fontSizeMedium};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${props =&gt; props.theme.colors.primary};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`;</a:t>
            </a:r>
          </a:p>
        </p:txBody>
      </p:sp>
      <p:pic>
        <p:nvPicPr>
          <p:cNvPr id="368" name="image4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16720" y="534543"/>
            <a:ext cx="1614136" cy="186554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5489517" y="2449310"/>
            <a:ext cx="3302792" cy="24325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const Button = styled.button</a:t>
            </a:r>
            <a:r>
              <a:rPr>
                <a:solidFill>
                  <a:srgbClr val="E50A7C"/>
                </a:solidFill>
              </a:rPr>
              <a:t>(`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color: ${props =&gt; props.primary ? ‘#F5F5F5’ : #333333’ ;}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font-size: ${props =&gt;props.theme.fonts.fontSizeMedium};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padding: 0.25em 1em;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border: 2px solid #22C7FC;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background: ${props =&gt; props.theme.colors.primary};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border-radius: 4px;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`);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000">
                <a:solidFill>
                  <a:srgbClr val="E50A7C"/>
                </a:solidFill>
              </a:defRPr>
            </a:pPr>
            <a:r>
              <a:t>   </a:t>
            </a:r>
          </a:p>
          <a:p>
            <a:pPr>
              <a:defRPr sz="2000">
                <a:solidFill>
                  <a:srgbClr val="E50A7C"/>
                </a:solidFill>
              </a:defRPr>
            </a:pPr>
            <a:r>
              <a:t>  Full ReactNative Support</a:t>
            </a:r>
          </a:p>
        </p:txBody>
      </p:sp>
      <p:pic>
        <p:nvPicPr>
          <p:cNvPr id="373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946217" y="2620940"/>
            <a:ext cx="4983561" cy="1619785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E50A7C"/>
                </a:solidFill>
              </a:defRPr>
            </a:pPr>
            <a:r>
              <a:t>const Wrapper = styled.View`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background: ${color('primary')};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font-size: ${font('fontSizeMedium')}};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padding: ${spacing('xs', ‘sm')};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flex: 1;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justify-content: flex-start;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377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3538835" y="755649"/>
            <a:ext cx="1983086" cy="816088"/>
          </a:xfrm>
          <a:prstGeom prst="rect">
            <a:avLst/>
          </a:prstGeom>
          <a:solidFill>
            <a:srgbClr val="050238"/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 Styled Icons 💅</a:t>
            </a:r>
          </a:p>
        </p:txBody>
      </p:sp>
      <p:sp>
        <p:nvSpPr>
          <p:cNvPr id="379" name="Shape 379"/>
          <p:cNvSpPr/>
          <p:nvPr/>
        </p:nvSpPr>
        <p:spPr>
          <a:xfrm>
            <a:off x="4483888" y="255433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380" name="Shape 380"/>
          <p:cNvSpPr/>
          <p:nvPr/>
        </p:nvSpPr>
        <p:spPr>
          <a:xfrm>
            <a:off x="4610888" y="268133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381" name="Shape 381"/>
          <p:cNvSpPr/>
          <p:nvPr/>
        </p:nvSpPr>
        <p:spPr>
          <a:xfrm>
            <a:off x="957772" y="1919338"/>
            <a:ext cx="7577012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5F5F5"/>
                </a:solidFill>
              </a:defRPr>
            </a:pPr>
            <a:r>
              <a:t>Import icons from the Boxicons, Crypto, Evil, Feather, Font Awesome (free), Icomoon (free), Material, Octicons, or Typicons icon packs as Styled Component</a:t>
            </a:r>
          </a:p>
          <a:p>
            <a:pPr>
              <a:defRPr>
                <a:solidFill>
                  <a:srgbClr val="F5F5F5"/>
                </a:solidFill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1946217" y="2620940"/>
            <a:ext cx="4983561" cy="2026185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import styled from 'styled-components'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import {ReactLogo} from styled-icons/fa-brands/ReactLogo</a:t>
            </a:r>
          </a:p>
          <a:p>
            <a:pPr>
              <a:defRPr>
                <a:solidFill>
                  <a:srgbClr val="E50A7C"/>
                </a:solidFill>
              </a:defRPr>
            </a:pPr>
          </a:p>
          <a:p>
            <a:pPr>
              <a:defRPr>
                <a:solidFill>
                  <a:srgbClr val="E50A7C"/>
                </a:solidFill>
              </a:defRPr>
            </a:pPr>
            <a:r>
              <a:t>const StyledReactLogo = styled(ReactLogo)`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color: ${color('primary')};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    width: ${font('fontSizeMedium')}}; </a:t>
            </a:r>
          </a:p>
          <a:p>
            <a:pPr>
              <a:defRPr>
                <a:solidFill>
                  <a:srgbClr val="F5F5F5"/>
                </a:solidFill>
              </a:defRPr>
            </a:pPr>
            <a:r>
              <a:t>`</a:t>
            </a:r>
          </a:p>
          <a:p>
            <a:pPr>
              <a:defRPr>
                <a:solidFill>
                  <a:srgbClr val="E50A7C"/>
                </a:solidFill>
              </a:defRPr>
            </a:pPr>
          </a:p>
          <a:p>
            <a:pPr>
              <a:defRPr>
                <a:solidFill>
                  <a:srgbClr val="E50A7C"/>
                </a:solidFill>
              </a:defRPr>
            </a:pPr>
            <a:r>
              <a:t>const App = () =&gt; &lt; StyledReactLogo /&gt;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>
            <a:off x="3659099" y="294200"/>
            <a:ext cx="4318493" cy="4567200"/>
          </a:xfrm>
          <a:prstGeom prst="rect">
            <a:avLst/>
          </a:prstGeom>
          <a:solidFill>
            <a:srgbClr val="050238"/>
          </a:solidFill>
          <a:ln>
            <a:solidFill>
              <a:srgbClr val="E5E5E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66" name="Group 166"/>
          <p:cNvGrpSpPr/>
          <p:nvPr/>
        </p:nvGrpSpPr>
        <p:grpSpPr>
          <a:xfrm>
            <a:off x="5218250" y="763375"/>
            <a:ext cx="2709001" cy="1239679"/>
            <a:chOff x="0" y="0"/>
            <a:chExt cx="2708999" cy="1239678"/>
          </a:xfrm>
        </p:grpSpPr>
        <p:sp>
          <p:nvSpPr>
            <p:cNvPr id="164" name="Shape 164"/>
            <p:cNvSpPr/>
            <p:nvPr/>
          </p:nvSpPr>
          <p:spPr>
            <a:xfrm>
              <a:off x="0" y="0"/>
              <a:ext cx="2709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0" y="0"/>
              <a:ext cx="27090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Product &amp; analysis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5205550" y="2046950"/>
            <a:ext cx="1506601" cy="1239679"/>
            <a:chOff x="0" y="0"/>
            <a:chExt cx="1506599" cy="1239678"/>
          </a:xfrm>
        </p:grpSpPr>
        <p:sp>
          <p:nvSpPr>
            <p:cNvPr id="167" name="Shape 167"/>
            <p:cNvSpPr/>
            <p:nvPr/>
          </p:nvSpPr>
          <p:spPr>
            <a:xfrm>
              <a:off x="0" y="0"/>
              <a:ext cx="15066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0"/>
              <a:ext cx="15066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Designer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5167450" y="3456275"/>
            <a:ext cx="1848001" cy="1595279"/>
            <a:chOff x="0" y="0"/>
            <a:chExt cx="1847999" cy="1595278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1848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0"/>
              <a:ext cx="1848000" cy="1595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Developer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pic>
        <p:nvPicPr>
          <p:cNvPr id="173" name="image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4700" y="483975"/>
            <a:ext cx="1211401" cy="11766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4" name="image3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5254" y="1808548"/>
            <a:ext cx="1231692" cy="1073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38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7328" y="3020294"/>
            <a:ext cx="1212945" cy="1239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Group 178"/>
          <p:cNvGrpSpPr/>
          <p:nvPr/>
        </p:nvGrpSpPr>
        <p:grpSpPr>
          <a:xfrm>
            <a:off x="4201050" y="4396175"/>
            <a:ext cx="623401" cy="583434"/>
            <a:chOff x="0" y="0"/>
            <a:chExt cx="623400" cy="583433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623401" cy="2970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0"/>
              <a:ext cx="6234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E676"/>
                  </a:solidFill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sp>
        <p:nvSpPr>
          <p:cNvPr id="179" name="Shape 179"/>
          <p:cNvSpPr/>
          <p:nvPr/>
        </p:nvSpPr>
        <p:spPr>
          <a:xfrm>
            <a:off x="5948419" y="1449330"/>
            <a:ext cx="1" cy="5834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/>
        </p:nvSpPr>
        <p:spPr>
          <a:xfrm>
            <a:off x="5948419" y="2706630"/>
            <a:ext cx="1" cy="5834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81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ubTitle" idx="1"/>
          </p:nvPr>
        </p:nvSpPr>
        <p:spPr>
          <a:xfrm>
            <a:off x="-1" y="0"/>
            <a:ext cx="9173702" cy="5143500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 marL="0" indent="0"/>
          </a:p>
        </p:txBody>
      </p:sp>
      <p:pic>
        <p:nvPicPr>
          <p:cNvPr id="385" name="Screen Shot 1398-06-07 at 01.17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537" y="490775"/>
            <a:ext cx="500774" cy="595075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1121458" y="612982"/>
            <a:ext cx="115199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StoryBook</a:t>
            </a:r>
          </a:p>
        </p:txBody>
      </p:sp>
      <p:pic>
        <p:nvPicPr>
          <p:cNvPr id="387" name="Screen Shot 1398-06-07 at 01.2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465" y="445848"/>
            <a:ext cx="5714297" cy="429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391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2080220" y="119040"/>
            <a:ext cx="5584131" cy="4870985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import React from "react";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import {configure, storiesOf} from "@storybook/react";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import {action} from "@storybook/addon-actions";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import Element from 'components/uielements';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import {ThemeProvider} from "styled-components";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export default function ButtonStory() 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storiesOf('Button', module)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.add('Button', () =&gt; (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&lt;ThemeProvider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theme={{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    direction: 'rtl',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    color: 'darkTheme'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}}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   &lt;h1&gt;Button&lt;/h1&gt;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    &lt;h3&gt;To trigger corresponding business logic.&lt;/h3&gt;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    &lt;Element.Button&gt;Button&lt;Button/&gt;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&lt;/ThemeProvider&gt;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))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configure(ButtonStory, module);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395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Screen Shot 1398-06-07 at 01.37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050" y="476296"/>
            <a:ext cx="8236988" cy="4133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399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/>
          <p:nvPr/>
        </p:nvSpPr>
        <p:spPr>
          <a:xfrm>
            <a:off x="1779934" y="593458"/>
            <a:ext cx="3556200" cy="4261384"/>
          </a:xfrm>
          <a:prstGeom prst="rect">
            <a:avLst/>
          </a:prstGeom>
          <a:solidFill>
            <a:srgbClr val="0C06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defRPr>
                <a:solidFill>
                  <a:srgbClr val="E50A7C"/>
                </a:solidFill>
              </a:defRPr>
            </a:pPr>
            <a:r>
              <a:t>import {Input} from “antd";</a:t>
            </a:r>
          </a:p>
          <a:p>
            <a:pPr>
              <a:defRPr>
                <a:solidFill>
                  <a:srgbClr val="E50A7C"/>
                </a:solidFill>
              </a:defRPr>
            </a:pPr>
          </a:p>
          <a:p>
            <a:pPr>
              <a:defRPr>
                <a:solidFill>
                  <a:srgbClr val="E50A7C"/>
                </a:solidFill>
              </a:defRPr>
            </a:pPr>
            <a:r>
              <a:t>const StyledRadio = styled(Radio)`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&amp;.ant-radio-wrapper{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      display: flex;</a:t>
            </a:r>
          </a:p>
          <a:p>
            <a:pPr>
              <a:defRPr>
                <a:solidFill>
                  <a:srgbClr val="E50A7C"/>
                </a:solidFill>
              </a:defRPr>
            </a:pPr>
            <a:r>
              <a:t>         ${flexFlow('row-reverse')};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line-height: 28px;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white-space: unset;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.ant-radio{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padding:4px 0;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.radio-option{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${direction('rtl')};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${textAlign('right')};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`;</a:t>
            </a:r>
          </a:p>
        </p:txBody>
      </p:sp>
      <p:pic>
        <p:nvPicPr>
          <p:cNvPr id="401" name="Screen Shot 1398-06-07 at 01.5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9041" y="2260934"/>
            <a:ext cx="1863044" cy="1863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-44101" y="-42301"/>
            <a:ext cx="9232202" cy="5228102"/>
          </a:xfrm>
          <a:prstGeom prst="rect">
            <a:avLst/>
          </a:prstGeom>
          <a:solidFill>
            <a:srgbClr val="050238"/>
          </a:solidFill>
          <a:ln w="25400"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        </a:t>
            </a: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404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50" y="446615"/>
            <a:ext cx="4083382" cy="471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7277888" y="4306938"/>
            <a:ext cx="1442553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Best Luck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/>
          </a:p>
        </p:txBody>
      </p:sp>
      <p:pic>
        <p:nvPicPr>
          <p:cNvPr id="184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50" y="2691300"/>
            <a:ext cx="2141200" cy="247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437875" y="1248975"/>
            <a:ext cx="1211401" cy="9084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6" name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938" y="1348950"/>
            <a:ext cx="815277" cy="80842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 flipH="1">
            <a:off x="989888" y="3254325"/>
            <a:ext cx="107401" cy="1077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 flipH="1">
            <a:off x="722875" y="2840100"/>
            <a:ext cx="204901" cy="1788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 flipH="1">
            <a:off x="681174" y="2304788"/>
            <a:ext cx="288301" cy="2391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0" name="Shape 190"/>
          <p:cNvSpPr/>
          <p:nvPr/>
        </p:nvSpPr>
        <p:spPr>
          <a:xfrm flipH="1">
            <a:off x="1308975" y="3362025"/>
            <a:ext cx="46201" cy="675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1" name="Shape 191"/>
          <p:cNvSpPr/>
          <p:nvPr/>
        </p:nvSpPr>
        <p:spPr>
          <a:xfrm>
            <a:off x="3659099" y="294200"/>
            <a:ext cx="4318493" cy="4567200"/>
          </a:xfrm>
          <a:prstGeom prst="rect">
            <a:avLst/>
          </a:prstGeom>
          <a:solidFill>
            <a:srgbClr val="050238"/>
          </a:solidFill>
          <a:ln>
            <a:solidFill>
              <a:srgbClr val="E5E5E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4" name="Group 194"/>
          <p:cNvGrpSpPr/>
          <p:nvPr/>
        </p:nvGrpSpPr>
        <p:grpSpPr>
          <a:xfrm>
            <a:off x="5218250" y="763375"/>
            <a:ext cx="2709001" cy="1239679"/>
            <a:chOff x="0" y="0"/>
            <a:chExt cx="2708999" cy="1239678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2709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0" y="0"/>
              <a:ext cx="27090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Product &amp; analysis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5205550" y="2046950"/>
            <a:ext cx="1506601" cy="1239679"/>
            <a:chOff x="0" y="0"/>
            <a:chExt cx="1506599" cy="1239678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5066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0"/>
              <a:ext cx="1506600" cy="1239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Designer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5167450" y="3456275"/>
            <a:ext cx="1848001" cy="1595279"/>
            <a:chOff x="0" y="0"/>
            <a:chExt cx="1847999" cy="1595278"/>
          </a:xfrm>
        </p:grpSpPr>
        <p:sp>
          <p:nvSpPr>
            <p:cNvPr id="198" name="Shape 198"/>
            <p:cNvSpPr/>
            <p:nvPr/>
          </p:nvSpPr>
          <p:spPr>
            <a:xfrm>
              <a:off x="0" y="0"/>
              <a:ext cx="1848000" cy="4602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0" y="0"/>
              <a:ext cx="1848000" cy="1595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2400">
                  <a:solidFill>
                    <a:srgbClr val="E50A7C"/>
                  </a:solidFill>
                </a:defRPr>
              </a:pPr>
              <a:r>
                <a:t>Developer</a:t>
              </a:r>
            </a:p>
            <a:p>
              <a:pPr/>
              <a:endParaRPr sz="2400">
                <a:solidFill>
                  <a:srgbClr val="E50A7C"/>
                </a:solidFill>
              </a:endParaRPr>
            </a:p>
            <a:p>
              <a:pPr/>
              <a:endParaRPr sz="2400">
                <a:solidFill>
                  <a:srgbClr val="E50A7C"/>
                </a:solidFill>
              </a:endParaRPr>
            </a:p>
          </p:txBody>
        </p:sp>
      </p:grpSp>
      <p:pic>
        <p:nvPicPr>
          <p:cNvPr id="201" name="image5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4700" y="483975"/>
            <a:ext cx="1211401" cy="11766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02" name="image3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5254" y="1808548"/>
            <a:ext cx="1231692" cy="1073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38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7328" y="3020294"/>
            <a:ext cx="1212945" cy="1239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Group 206"/>
          <p:cNvGrpSpPr/>
          <p:nvPr/>
        </p:nvGrpSpPr>
        <p:grpSpPr>
          <a:xfrm>
            <a:off x="4201050" y="4396175"/>
            <a:ext cx="623401" cy="583434"/>
            <a:chOff x="0" y="0"/>
            <a:chExt cx="623400" cy="583433"/>
          </a:xfrm>
        </p:grpSpPr>
        <p:sp>
          <p:nvSpPr>
            <p:cNvPr id="204" name="Shape 204"/>
            <p:cNvSpPr/>
            <p:nvPr/>
          </p:nvSpPr>
          <p:spPr>
            <a:xfrm>
              <a:off x="0" y="0"/>
              <a:ext cx="623401" cy="2970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0" y="0"/>
              <a:ext cx="6234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E676"/>
                  </a:solidFill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sp>
        <p:nvSpPr>
          <p:cNvPr id="207" name="Shape 207"/>
          <p:cNvSpPr/>
          <p:nvPr/>
        </p:nvSpPr>
        <p:spPr>
          <a:xfrm>
            <a:off x="5948419" y="1449330"/>
            <a:ext cx="1" cy="5834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>
            <a:off x="5948419" y="2770130"/>
            <a:ext cx="1" cy="5834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199"/>
            <a:ext cx="5150901" cy="683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amaneh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1872" y="1127508"/>
            <a:ext cx="7840256" cy="3106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200"/>
            <a:ext cx="5150901" cy="68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>
            <p:ph type="title"/>
          </p:nvPr>
        </p:nvSpPr>
        <p:spPr>
          <a:xfrm>
            <a:off x="-19209" y="-23193"/>
            <a:ext cx="9182418" cy="5189886"/>
          </a:xfrm>
          <a:prstGeom prst="rect">
            <a:avLst/>
          </a:prstGeom>
          <a:solidFill>
            <a:srgbClr val="050238"/>
          </a:solidFill>
        </p:spPr>
        <p:txBody>
          <a:bodyPr/>
          <a:lstStyle/>
          <a:p>
            <a:pPr/>
          </a:p>
        </p:txBody>
      </p:sp>
      <p:pic>
        <p:nvPicPr>
          <p:cNvPr id="215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0800000">
            <a:off x="-110015" y="-19510"/>
            <a:ext cx="967747" cy="1118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3969" y="357304"/>
            <a:ext cx="6236062" cy="44288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217" name="Shape 217"/>
          <p:cNvSpPr/>
          <p:nvPr/>
        </p:nvSpPr>
        <p:spPr>
          <a:xfrm rot="25371">
            <a:off x="1529383" y="4335997"/>
            <a:ext cx="373415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E50A7C"/>
                </a:solidFill>
              </a:defRPr>
            </a:lvl1pPr>
          </a:lstStyle>
          <a:p>
            <a:pPr/>
            <a:r>
              <a:t>Design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ctrTitle"/>
          </p:nvPr>
        </p:nvSpPr>
        <p:spPr>
          <a:xfrm>
            <a:off x="-62897" y="-32570"/>
            <a:ext cx="9269794" cy="5208640"/>
          </a:xfrm>
          <a:prstGeom prst="rect">
            <a:avLst/>
          </a:prstGeom>
        </p:spPr>
        <p:txBody>
          <a:bodyPr/>
          <a:lstStyle/>
          <a:p>
            <a:pPr algn="l"/>
          </a:p>
        </p:txBody>
      </p:sp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238"/>
          </a:solidFill>
          <a:ln w="12700">
            <a:miter lim="400000"/>
          </a:ln>
        </p:spPr>
        <p:txBody>
          <a:bodyPr lIns="91424" tIns="91424" rIns="91424" bIns="91424">
            <a:normAutofit fontScale="100000" lnSpcReduction="0"/>
          </a:bodyPr>
          <a:lstStyle/>
          <a:p>
            <a:pPr>
              <a:defRPr sz="2800"/>
            </a:pPr>
          </a:p>
        </p:txBody>
      </p:sp>
      <p:pic>
        <p:nvPicPr>
          <p:cNvPr id="221" name="Button-JMetro-Dark-4.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3306" y="202505"/>
            <a:ext cx="4345600" cy="4738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675" y="2422000"/>
            <a:ext cx="2579526" cy="271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24.png"/>
          <p:cNvPicPr>
            <a:picLocks noChangeAspect="1"/>
          </p:cNvPicPr>
          <p:nvPr/>
        </p:nvPicPr>
        <p:blipFill>
          <a:blip r:embed="rId4">
            <a:extLst/>
          </a:blip>
          <a:srcRect l="5256" t="24386" r="0" b="0"/>
          <a:stretch>
            <a:fillRect/>
          </a:stretch>
        </p:blipFill>
        <p:spPr>
          <a:xfrm>
            <a:off x="2637800" y="1097249"/>
            <a:ext cx="1831322" cy="102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 flipH="1">
            <a:off x="7600986" y="2976498"/>
            <a:ext cx="46201" cy="675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 flipH="1">
            <a:off x="7862301" y="2760958"/>
            <a:ext cx="107401" cy="107701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6" name="Shape 226"/>
          <p:cNvSpPr/>
          <p:nvPr/>
        </p:nvSpPr>
        <p:spPr>
          <a:xfrm>
            <a:off x="7614145" y="1902148"/>
            <a:ext cx="1091126" cy="595664"/>
          </a:xfrm>
          <a:prstGeom prst="ellipse">
            <a:avLst/>
          </a:prstGeom>
          <a:solidFill>
            <a:srgbClr val="0C067C"/>
          </a:solidFill>
          <a:ln>
            <a:solidFill>
              <a:srgbClr val="0C067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just">
              <a:defRPr>
                <a:solidFill>
                  <a:srgbClr val="E50A7C"/>
                </a:solidFill>
              </a:defRPr>
            </a:pPr>
            <a:r>
              <a:t>Normal Button</a:t>
            </a:r>
          </a:p>
          <a:p>
            <a:pPr algn="just">
              <a:defRPr>
                <a:solidFill>
                  <a:srgbClr val="ECECEC"/>
                </a:solidFill>
              </a:defRPr>
            </a:pPr>
          </a:p>
          <a:p>
            <a:pPr algn="just">
              <a:defRPr>
                <a:solidFill>
                  <a:srgbClr val="ECECEC"/>
                </a:solidFill>
              </a:defRPr>
            </a:pPr>
          </a:p>
          <a:p>
            <a:pPr algn="just">
              <a:defRPr>
                <a:solidFill>
                  <a:srgbClr val="ECECEC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199"/>
            <a:ext cx="5150901" cy="683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1" name="Group 231"/>
          <p:cNvGrpSpPr/>
          <p:nvPr/>
        </p:nvGrpSpPr>
        <p:grpSpPr>
          <a:xfrm>
            <a:off x="8859" y="-17327"/>
            <a:ext cx="9144001" cy="5178154"/>
            <a:chOff x="0" y="-31337"/>
            <a:chExt cx="9144000" cy="5178153"/>
          </a:xfrm>
        </p:grpSpPr>
        <p:sp>
          <p:nvSpPr>
            <p:cNvPr id="229" name="Shape 229"/>
            <p:cNvSpPr/>
            <p:nvPr/>
          </p:nvSpPr>
          <p:spPr>
            <a:xfrm>
              <a:off x="-1" y="-31338"/>
              <a:ext cx="9144001" cy="5178154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9144001" cy="236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defRPr sz="4800">
                  <a:solidFill>
                    <a:srgbClr val="E50A7C"/>
                  </a:solidFill>
                  <a:latin typeface="Spectral"/>
                  <a:ea typeface="Spectral"/>
                  <a:cs typeface="Spectral"/>
                  <a:sym typeface="Spectral"/>
                </a:defRPr>
              </a:pPr>
              <a:r>
                <a:t>     </a:t>
              </a:r>
            </a:p>
            <a:p>
              <a:pPr/>
              <a:endParaRPr sz="4800">
                <a:solidFill>
                  <a:srgbClr val="E50A7C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232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2048500" y="1992729"/>
            <a:ext cx="5151041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solidFill>
                  <a:srgbClr val="F5F5F5"/>
                </a:solidFill>
              </a:defRPr>
            </a:pPr>
          </a:p>
          <a:p>
            <a:pPr>
              <a:defRPr sz="1800">
                <a:solidFill>
                  <a:srgbClr val="F5F5F5"/>
                </a:solidFill>
              </a:defRPr>
            </a:pPr>
          </a:p>
          <a:p>
            <a:pPr>
              <a:defRPr sz="1800">
                <a:solidFill>
                  <a:srgbClr val="F5F5F5"/>
                </a:solidFill>
              </a:defRPr>
            </a:pPr>
            <a:r>
              <a:t>Is a collection of reusable </a:t>
            </a:r>
            <a:r>
              <a:rPr b="1"/>
              <a:t>components</a:t>
            </a:r>
            <a:r>
              <a:t>,    </a:t>
            </a:r>
          </a:p>
          <a:p>
            <a:pPr>
              <a:defRPr sz="1800">
                <a:solidFill>
                  <a:srgbClr val="F5F5F5"/>
                </a:solidFill>
              </a:defRPr>
            </a:pPr>
            <a:r>
              <a:t>guided by clear standards, that can be assembled together to build any number of applications.</a:t>
            </a:r>
          </a:p>
        </p:txBody>
      </p:sp>
      <p:sp>
        <p:nvSpPr>
          <p:cNvPr id="234" name="Shape 234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E50A7C"/>
                </a:solidFill>
              </a:defRPr>
            </a:lvl1pPr>
          </a:lstStyle>
          <a:p>
            <a:pPr/>
            <a:r>
              <a:t>  Design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rcRect l="0" t="7063" r="0" b="0"/>
          <a:stretch>
            <a:fillRect/>
          </a:stretch>
        </p:blipFill>
        <p:spPr>
          <a:xfrm>
            <a:off x="2048499" y="2744199"/>
            <a:ext cx="5150901" cy="683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" name="Group 239"/>
          <p:cNvGrpSpPr/>
          <p:nvPr/>
        </p:nvGrpSpPr>
        <p:grpSpPr>
          <a:xfrm>
            <a:off x="-349208" y="-46201"/>
            <a:ext cx="9527509" cy="5228102"/>
            <a:chOff x="-295307" y="0"/>
            <a:chExt cx="9527508" cy="5228100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9232201" cy="5228101"/>
            </a:xfrm>
            <a:prstGeom prst="rect">
              <a:avLst/>
            </a:prstGeom>
            <a:solidFill>
              <a:srgbClr val="0502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-295308" y="1297245"/>
              <a:ext cx="92322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</a:p>
          </p:txBody>
        </p:sp>
      </p:grpSp>
      <p:pic>
        <p:nvPicPr>
          <p:cNvPr id="240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20" y="4294502"/>
            <a:ext cx="728085" cy="84148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689051" y="624832"/>
            <a:ext cx="4958161" cy="1608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" y="0"/>
                </a:moveTo>
                <a:cubicBezTo>
                  <a:pt x="197" y="0"/>
                  <a:pt x="0" y="609"/>
                  <a:pt x="0" y="1359"/>
                </a:cubicBezTo>
                <a:lnTo>
                  <a:pt x="0" y="16432"/>
                </a:lnTo>
                <a:cubicBezTo>
                  <a:pt x="0" y="17182"/>
                  <a:pt x="197" y="17790"/>
                  <a:pt x="441" y="17790"/>
                </a:cubicBezTo>
                <a:lnTo>
                  <a:pt x="961" y="17790"/>
                </a:lnTo>
                <a:lnTo>
                  <a:pt x="1843" y="21600"/>
                </a:lnTo>
                <a:lnTo>
                  <a:pt x="2723" y="17790"/>
                </a:lnTo>
                <a:lnTo>
                  <a:pt x="21159" y="17790"/>
                </a:lnTo>
                <a:cubicBezTo>
                  <a:pt x="21403" y="17790"/>
                  <a:pt x="21600" y="17182"/>
                  <a:pt x="21600" y="16432"/>
                </a:cubicBezTo>
                <a:lnTo>
                  <a:pt x="21600" y="1359"/>
                </a:lnTo>
                <a:cubicBezTo>
                  <a:pt x="21600" y="609"/>
                  <a:pt x="21403" y="0"/>
                  <a:pt x="21159" y="0"/>
                </a:cubicBezTo>
                <a:lnTo>
                  <a:pt x="441" y="0"/>
                </a:lnTo>
                <a:close/>
              </a:path>
            </a:pathLst>
          </a:custGeom>
          <a:solidFill>
            <a:srgbClr val="050238"/>
          </a:solidFill>
          <a:ln w="25400">
            <a:solidFill>
              <a:srgbClr val="E5E5E5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E50A7C"/>
                </a:solidFill>
              </a:defRPr>
            </a:lvl1pPr>
          </a:lstStyle>
          <a:p>
            <a:pPr/>
            <a:r>
              <a:t>  Where should we begin ?</a:t>
            </a:r>
          </a:p>
        </p:txBody>
      </p:sp>
      <p:sp>
        <p:nvSpPr>
          <p:cNvPr id="242" name="Shape 242"/>
          <p:cNvSpPr/>
          <p:nvPr/>
        </p:nvSpPr>
        <p:spPr>
          <a:xfrm>
            <a:off x="2048500" y="1992729"/>
            <a:ext cx="5791837" cy="540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</a:p>
          <a:p>
            <a:pPr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Establish design principles and begin a style guide.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Define your design tokens.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Create or identify an icon set.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Choose languages/frameworks supported.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Create a component library.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Choose a documentation platform.</a:t>
            </a:r>
          </a:p>
          <a:p>
            <a:pPr marL="180473" indent="-180473">
              <a:buSzPct val="100000"/>
              <a:buChar char="+"/>
              <a:defRPr sz="1800">
                <a:solidFill>
                  <a:srgbClr val="F5F5F5"/>
                </a:solidFill>
                <a:latin typeface="Spectral"/>
                <a:ea typeface="Spectral"/>
                <a:cs typeface="Spectral"/>
                <a:sym typeface="Spectral"/>
              </a:defRPr>
            </a:pPr>
            <a:r>
              <a:t>Write design system documentation.</a:t>
            </a:r>
          </a:p>
          <a:p>
            <a:pPr indent="457200">
              <a:defRPr sz="1800">
                <a:solidFill>
                  <a:srgbClr val="F5F5F5"/>
                </a:solidFill>
              </a:defRPr>
            </a:pPr>
          </a:p>
          <a:p>
            <a:pPr indent="457200">
              <a:defRPr sz="1800">
                <a:solidFill>
                  <a:srgbClr val="F5F5F5"/>
                </a:solidFill>
              </a:defRPr>
            </a:pPr>
            <a:r>
              <a:t> </a:t>
            </a:r>
          </a:p>
          <a:p>
            <a:pPr indent="457200">
              <a:lnSpc>
                <a:spcPct val="115000"/>
              </a:lnSpc>
              <a:spcBef>
                <a:spcPts val="4600"/>
              </a:spcBef>
              <a:defRPr sz="1800">
                <a:solidFill>
                  <a:srgbClr val="F5F5F5"/>
                </a:solidFill>
              </a:defRPr>
            </a:pPr>
          </a:p>
          <a:p>
            <a:pPr indent="457200">
              <a:spcBef>
                <a:spcPts val="4600"/>
              </a:spcBef>
              <a:defRPr sz="1800">
                <a:solidFill>
                  <a:srgbClr val="F5F5F5"/>
                </a:solidFill>
              </a:defRPr>
            </a:pPr>
          </a:p>
          <a:p>
            <a:pPr>
              <a:defRPr sz="1800">
                <a:solidFill>
                  <a:srgbClr val="F5F5F5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